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114" d="100"/>
          <a:sy n="114" d="100"/>
        </p:scale>
        <p:origin x="46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3/4/2021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3/4/2021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3/4/2021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3/4/2021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3/4/2021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3/4/2021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3/4/2021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40B20-71A9-4489-8B9A-43C74319FBCA}"/>
              </a:ext>
            </a:extLst>
          </p:cNvPr>
          <p:cNvSpPr>
            <a:spLocks noGrp="1"/>
          </p:cNvSpPr>
          <p:nvPr>
            <p:ph type="ctrTitle"/>
          </p:nvPr>
        </p:nvSpPr>
        <p:spPr/>
        <p:txBody>
          <a:bodyPr/>
          <a:lstStyle/>
          <a:p>
            <a:r>
              <a:rPr lang="en-US" dirty="0"/>
              <a:t>Don’t be a victim</a:t>
            </a:r>
          </a:p>
        </p:txBody>
      </p:sp>
      <p:sp>
        <p:nvSpPr>
          <p:cNvPr id="3" name="Subtitle 2">
            <a:extLst>
              <a:ext uri="{FF2B5EF4-FFF2-40B4-BE49-F238E27FC236}">
                <a16:creationId xmlns:a16="http://schemas.microsoft.com/office/drawing/2014/main" id="{F5360435-BB60-4EB1-A783-43ECE54C3A7C}"/>
              </a:ext>
            </a:extLst>
          </p:cNvPr>
          <p:cNvSpPr>
            <a:spLocks noGrp="1"/>
          </p:cNvSpPr>
          <p:nvPr>
            <p:ph type="subTitle" idx="1"/>
          </p:nvPr>
        </p:nvSpPr>
        <p:spPr/>
        <p:txBody>
          <a:bodyPr/>
          <a:lstStyle/>
          <a:p>
            <a:r>
              <a:rPr lang="en-US" dirty="0"/>
              <a:t>Scams, Frauds, and swindles: The grandparent scheme</a:t>
            </a:r>
          </a:p>
        </p:txBody>
      </p:sp>
      <p:pic>
        <p:nvPicPr>
          <p:cNvPr id="11" name="Picture 10">
            <a:extLst>
              <a:ext uri="{FF2B5EF4-FFF2-40B4-BE49-F238E27FC236}">
                <a16:creationId xmlns:a16="http://schemas.microsoft.com/office/drawing/2014/main" id="{A0BB8E0C-85DE-4A7E-8CD4-FF989C7BC6FC}"/>
              </a:ext>
            </a:extLst>
          </p:cNvPr>
          <p:cNvPicPr>
            <a:picLocks noChangeAspect="1"/>
          </p:cNvPicPr>
          <p:nvPr/>
        </p:nvPicPr>
        <p:blipFill>
          <a:blip r:embed="rId2"/>
          <a:stretch>
            <a:fillRect/>
          </a:stretch>
        </p:blipFill>
        <p:spPr>
          <a:xfrm rot="21347882">
            <a:off x="481570" y="1183325"/>
            <a:ext cx="2508519" cy="2508519"/>
          </a:xfrm>
          <a:prstGeom prst="rect">
            <a:avLst/>
          </a:prstGeom>
        </p:spPr>
      </p:pic>
    </p:spTree>
    <p:extLst>
      <p:ext uri="{BB962C8B-B14F-4D97-AF65-F5344CB8AC3E}">
        <p14:creationId xmlns:p14="http://schemas.microsoft.com/office/powerpoint/2010/main" val="1842860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330F87-5EB5-4DE3-B4E8-1D61E411149B}"/>
              </a:ext>
            </a:extLst>
          </p:cNvPr>
          <p:cNvSpPr/>
          <p:nvPr/>
        </p:nvSpPr>
        <p:spPr>
          <a:xfrm>
            <a:off x="768095" y="503843"/>
            <a:ext cx="10451592" cy="3416320"/>
          </a:xfrm>
          <a:prstGeom prst="rect">
            <a:avLst/>
          </a:prstGeom>
          <a:noFill/>
        </p:spPr>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In 2020 the Chesterfield Police Department investigated 45 reports concerning scams and frauds totaling over $1.5 MILLION in losses</a:t>
            </a:r>
          </a:p>
        </p:txBody>
      </p:sp>
      <p:pic>
        <p:nvPicPr>
          <p:cNvPr id="4" name="Picture 3">
            <a:extLst>
              <a:ext uri="{FF2B5EF4-FFF2-40B4-BE49-F238E27FC236}">
                <a16:creationId xmlns:a16="http://schemas.microsoft.com/office/drawing/2014/main" id="{DAF6130F-B3F2-48CD-A305-E0371AF9EA09}"/>
              </a:ext>
            </a:extLst>
          </p:cNvPr>
          <p:cNvPicPr>
            <a:picLocks noChangeAspect="1"/>
          </p:cNvPicPr>
          <p:nvPr/>
        </p:nvPicPr>
        <p:blipFill>
          <a:blip r:embed="rId2"/>
          <a:stretch>
            <a:fillRect/>
          </a:stretch>
        </p:blipFill>
        <p:spPr>
          <a:xfrm>
            <a:off x="5327225" y="4645997"/>
            <a:ext cx="1333333" cy="1333333"/>
          </a:xfrm>
          <a:prstGeom prst="rect">
            <a:avLst/>
          </a:prstGeom>
        </p:spPr>
      </p:pic>
    </p:spTree>
    <p:extLst>
      <p:ext uri="{BB962C8B-B14F-4D97-AF65-F5344CB8AC3E}">
        <p14:creationId xmlns:p14="http://schemas.microsoft.com/office/powerpoint/2010/main" val="544969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B527E2-89E6-4308-97E3-9E80160EAADE}"/>
              </a:ext>
            </a:extLst>
          </p:cNvPr>
          <p:cNvSpPr/>
          <p:nvPr/>
        </p:nvSpPr>
        <p:spPr>
          <a:xfrm>
            <a:off x="1450848" y="210312"/>
            <a:ext cx="9290304" cy="5078313"/>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The following slides discuss one of the many scams Chesterfield residents have fallen victim to</a:t>
            </a:r>
          </a:p>
          <a:p>
            <a:pPr algn="ctr"/>
            <a:r>
              <a:rPr lang="en-US" sz="5400" dirty="0">
                <a:ln w="0"/>
                <a:solidFill>
                  <a:schemeClr val="accent1">
                    <a:lumMod val="60000"/>
                    <a:lumOff val="40000"/>
                  </a:schemeClr>
                </a:solidFill>
                <a:effectLst>
                  <a:outerShdw blurRad="38100" dist="19050" dir="2700000" algn="tl" rotWithShape="0">
                    <a:schemeClr val="dk1">
                      <a:alpha val="40000"/>
                    </a:schemeClr>
                  </a:outerShdw>
                </a:effectLst>
              </a:rPr>
              <a:t>This episode:</a:t>
            </a:r>
          </a:p>
          <a:p>
            <a:pPr algn="ctr"/>
            <a:r>
              <a:rPr lang="en-US" sz="5400" b="0" cap="none" spc="0" dirty="0">
                <a:ln w="0"/>
                <a:solidFill>
                  <a:schemeClr val="accent1">
                    <a:lumMod val="60000"/>
                    <a:lumOff val="40000"/>
                  </a:schemeClr>
                </a:solidFill>
                <a:effectLst>
                  <a:outerShdw blurRad="38100" dist="19050" dir="2700000" algn="tl" rotWithShape="0">
                    <a:schemeClr val="dk1">
                      <a:alpha val="40000"/>
                    </a:schemeClr>
                  </a:outerShdw>
                </a:effectLst>
              </a:rPr>
              <a:t>THE GRANDPARENT SCAM</a:t>
            </a:r>
          </a:p>
        </p:txBody>
      </p:sp>
      <p:pic>
        <p:nvPicPr>
          <p:cNvPr id="6" name="Picture 5">
            <a:extLst>
              <a:ext uri="{FF2B5EF4-FFF2-40B4-BE49-F238E27FC236}">
                <a16:creationId xmlns:a16="http://schemas.microsoft.com/office/drawing/2014/main" id="{C5DFEE4B-584B-4A85-86F1-B8105CC06126}"/>
              </a:ext>
            </a:extLst>
          </p:cNvPr>
          <p:cNvPicPr>
            <a:picLocks noChangeAspect="1"/>
          </p:cNvPicPr>
          <p:nvPr/>
        </p:nvPicPr>
        <p:blipFill>
          <a:blip r:embed="rId2"/>
          <a:stretch>
            <a:fillRect/>
          </a:stretch>
        </p:blipFill>
        <p:spPr>
          <a:xfrm>
            <a:off x="5429333" y="5099812"/>
            <a:ext cx="1333333" cy="1333333"/>
          </a:xfrm>
          <a:prstGeom prst="rect">
            <a:avLst/>
          </a:prstGeom>
        </p:spPr>
      </p:pic>
    </p:spTree>
    <p:extLst>
      <p:ext uri="{BB962C8B-B14F-4D97-AF65-F5344CB8AC3E}">
        <p14:creationId xmlns:p14="http://schemas.microsoft.com/office/powerpoint/2010/main" val="1538179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F6468-2B9D-48A2-A076-4C94AACF7446}"/>
              </a:ext>
            </a:extLst>
          </p:cNvPr>
          <p:cNvSpPr>
            <a:spLocks noGrp="1"/>
          </p:cNvSpPr>
          <p:nvPr>
            <p:ph type="title"/>
          </p:nvPr>
        </p:nvSpPr>
        <p:spPr/>
        <p:txBody>
          <a:bodyPr/>
          <a:lstStyle/>
          <a:p>
            <a:r>
              <a:rPr lang="en-US" dirty="0"/>
              <a:t>The grandparent scam…</a:t>
            </a:r>
          </a:p>
        </p:txBody>
      </p:sp>
      <p:sp>
        <p:nvSpPr>
          <p:cNvPr id="3" name="TextBox 2">
            <a:extLst>
              <a:ext uri="{FF2B5EF4-FFF2-40B4-BE49-F238E27FC236}">
                <a16:creationId xmlns:a16="http://schemas.microsoft.com/office/drawing/2014/main" id="{579F5F82-CCAB-4645-9F69-51EBAE7073B0}"/>
              </a:ext>
            </a:extLst>
          </p:cNvPr>
          <p:cNvSpPr txBox="1"/>
          <p:nvPr/>
        </p:nvSpPr>
        <p:spPr>
          <a:xfrm>
            <a:off x="685801" y="1837765"/>
            <a:ext cx="8247888" cy="3970318"/>
          </a:xfrm>
          <a:prstGeom prst="rect">
            <a:avLst/>
          </a:prstGeom>
          <a:noFill/>
        </p:spPr>
        <p:txBody>
          <a:bodyPr wrap="square" rtlCol="0">
            <a:spAutoFit/>
          </a:bodyPr>
          <a:lstStyle/>
          <a:p>
            <a:r>
              <a:rPr lang="en-US" dirty="0"/>
              <a:t>-In this scam, the scammer will contact the victim via telephone.  They will identify themselves as someone in Law Enforcement.  Usually give a name and badge number to sound Official and tell the victim their Grandchild is in some sort of trouble.</a:t>
            </a:r>
          </a:p>
          <a:p>
            <a:endParaRPr lang="en-US" dirty="0"/>
          </a:p>
          <a:p>
            <a:r>
              <a:rPr lang="en-US" dirty="0"/>
              <a:t> -Another variant is someone will call stating they are the victim’s Grandchild and they have been arrested/ in an accident/ kidnapped/ etc.</a:t>
            </a:r>
          </a:p>
          <a:p>
            <a:endParaRPr lang="en-US" dirty="0"/>
          </a:p>
          <a:p>
            <a:r>
              <a:rPr lang="en-US" dirty="0"/>
              <a:t>- The suspect usually has some basic information of the Grandchild to make the story more believable </a:t>
            </a:r>
          </a:p>
          <a:p>
            <a:endParaRPr lang="en-US" dirty="0"/>
          </a:p>
          <a:p>
            <a:r>
              <a:rPr lang="en-US" dirty="0"/>
              <a:t>-The suspect will demand payment be made for bail, medical expenses, ransom, etc.</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4CB65F8A-7403-4079-A438-3EEFF64B7BB6}"/>
              </a:ext>
            </a:extLst>
          </p:cNvPr>
          <p:cNvPicPr>
            <a:picLocks noChangeAspect="1"/>
          </p:cNvPicPr>
          <p:nvPr/>
        </p:nvPicPr>
        <p:blipFill>
          <a:blip r:embed="rId2"/>
          <a:stretch>
            <a:fillRect/>
          </a:stretch>
        </p:blipFill>
        <p:spPr>
          <a:xfrm>
            <a:off x="10157180" y="244007"/>
            <a:ext cx="1333333" cy="1333333"/>
          </a:xfrm>
          <a:prstGeom prst="rect">
            <a:avLst/>
          </a:prstGeom>
        </p:spPr>
      </p:pic>
    </p:spTree>
    <p:extLst>
      <p:ext uri="{BB962C8B-B14F-4D97-AF65-F5344CB8AC3E}">
        <p14:creationId xmlns:p14="http://schemas.microsoft.com/office/powerpoint/2010/main" val="1112821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F1162-570C-47B3-AA7E-9579132336AA}"/>
              </a:ext>
            </a:extLst>
          </p:cNvPr>
          <p:cNvSpPr>
            <a:spLocks noGrp="1"/>
          </p:cNvSpPr>
          <p:nvPr>
            <p:ph type="title"/>
          </p:nvPr>
        </p:nvSpPr>
        <p:spPr/>
        <p:txBody>
          <a:bodyPr>
            <a:normAutofit/>
          </a:bodyPr>
          <a:lstStyle/>
          <a:p>
            <a:r>
              <a:rPr lang="en-US" dirty="0"/>
              <a:t>The grandparent scam (cont.)</a:t>
            </a:r>
          </a:p>
        </p:txBody>
      </p:sp>
      <p:sp>
        <p:nvSpPr>
          <p:cNvPr id="3" name="TextBox 2">
            <a:extLst>
              <a:ext uri="{FF2B5EF4-FFF2-40B4-BE49-F238E27FC236}">
                <a16:creationId xmlns:a16="http://schemas.microsoft.com/office/drawing/2014/main" id="{839AC78A-1EC2-4C9B-84EE-78EA2D825C67}"/>
              </a:ext>
            </a:extLst>
          </p:cNvPr>
          <p:cNvSpPr txBox="1"/>
          <p:nvPr/>
        </p:nvSpPr>
        <p:spPr>
          <a:xfrm>
            <a:off x="1109317" y="1837765"/>
            <a:ext cx="7845552" cy="3693319"/>
          </a:xfrm>
          <a:prstGeom prst="rect">
            <a:avLst/>
          </a:prstGeom>
          <a:noFill/>
        </p:spPr>
        <p:txBody>
          <a:bodyPr wrap="square" rtlCol="0">
            <a:spAutoFit/>
          </a:bodyPr>
          <a:lstStyle/>
          <a:p>
            <a:r>
              <a:rPr lang="en-US" dirty="0"/>
              <a:t>-The suspect will provide email addresses and phone numbers for correspondence .  </a:t>
            </a:r>
          </a:p>
          <a:p>
            <a:endParaRPr lang="en-US" dirty="0"/>
          </a:p>
          <a:p>
            <a:r>
              <a:rPr lang="en-US" dirty="0"/>
              <a:t>-The suspect will provide routing numbers, bank account numbers, addresses and even a courier service if needed for the victim to use to transfer money</a:t>
            </a:r>
          </a:p>
          <a:p>
            <a:endParaRPr lang="en-US" dirty="0"/>
          </a:p>
          <a:p>
            <a:r>
              <a:rPr lang="en-US" dirty="0"/>
              <a:t>-They may require the victim to purchase gift cards and read the cards activation codes over the phone.</a:t>
            </a:r>
          </a:p>
          <a:p>
            <a:endParaRPr lang="en-US" dirty="0"/>
          </a:p>
          <a:p>
            <a:r>
              <a:rPr lang="en-US" dirty="0"/>
              <a:t>- Once a “payment” is made, the suspect will all of a sudden require additional payments.  This will continue until the victim realizes it’s a scam or runs out of money</a:t>
            </a:r>
          </a:p>
          <a:p>
            <a:r>
              <a:rPr lang="en-US" dirty="0"/>
              <a:t> </a:t>
            </a:r>
          </a:p>
        </p:txBody>
      </p:sp>
      <p:pic>
        <p:nvPicPr>
          <p:cNvPr id="5" name="Picture 4">
            <a:extLst>
              <a:ext uri="{FF2B5EF4-FFF2-40B4-BE49-F238E27FC236}">
                <a16:creationId xmlns:a16="http://schemas.microsoft.com/office/drawing/2014/main" id="{1791645C-C04F-4BA6-9560-EA52782D3820}"/>
              </a:ext>
            </a:extLst>
          </p:cNvPr>
          <p:cNvPicPr>
            <a:picLocks noChangeAspect="1"/>
          </p:cNvPicPr>
          <p:nvPr/>
        </p:nvPicPr>
        <p:blipFill>
          <a:blip r:embed="rId2"/>
          <a:stretch>
            <a:fillRect/>
          </a:stretch>
        </p:blipFill>
        <p:spPr>
          <a:xfrm>
            <a:off x="10045645" y="178160"/>
            <a:ext cx="1333333" cy="1333333"/>
          </a:xfrm>
          <a:prstGeom prst="rect">
            <a:avLst/>
          </a:prstGeom>
        </p:spPr>
      </p:pic>
    </p:spTree>
    <p:extLst>
      <p:ext uri="{BB962C8B-B14F-4D97-AF65-F5344CB8AC3E}">
        <p14:creationId xmlns:p14="http://schemas.microsoft.com/office/powerpoint/2010/main" val="1109507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57B43-2F2F-4383-A77D-10DE8ED78C50}"/>
              </a:ext>
            </a:extLst>
          </p:cNvPr>
          <p:cNvSpPr>
            <a:spLocks noGrp="1"/>
          </p:cNvSpPr>
          <p:nvPr>
            <p:ph type="title"/>
          </p:nvPr>
        </p:nvSpPr>
        <p:spPr/>
        <p:txBody>
          <a:bodyPr/>
          <a:lstStyle/>
          <a:p>
            <a:r>
              <a:rPr lang="en-US" dirty="0"/>
              <a:t>The grandparent scam (cont.)</a:t>
            </a:r>
          </a:p>
        </p:txBody>
      </p:sp>
      <p:sp>
        <p:nvSpPr>
          <p:cNvPr id="4" name="TextBox 3">
            <a:extLst>
              <a:ext uri="{FF2B5EF4-FFF2-40B4-BE49-F238E27FC236}">
                <a16:creationId xmlns:a16="http://schemas.microsoft.com/office/drawing/2014/main" id="{CDDDA127-3C52-4011-87C9-2FC544C16527}"/>
              </a:ext>
            </a:extLst>
          </p:cNvPr>
          <p:cNvSpPr txBox="1"/>
          <p:nvPr/>
        </p:nvSpPr>
        <p:spPr>
          <a:xfrm>
            <a:off x="777435" y="1837765"/>
            <a:ext cx="8522208" cy="2862322"/>
          </a:xfrm>
          <a:prstGeom prst="rect">
            <a:avLst/>
          </a:prstGeom>
          <a:noFill/>
        </p:spPr>
        <p:txBody>
          <a:bodyPr wrap="square" rtlCol="0">
            <a:spAutoFit/>
          </a:bodyPr>
          <a:lstStyle/>
          <a:p>
            <a:r>
              <a:rPr lang="en-US" dirty="0"/>
              <a:t>-While the addresses, telephone numbers, and email addresses may seem legitimate, they are not</a:t>
            </a:r>
          </a:p>
          <a:p>
            <a:endParaRPr lang="en-US" dirty="0"/>
          </a:p>
          <a:p>
            <a:r>
              <a:rPr lang="en-US" dirty="0"/>
              <a:t>-The phone numbers and email addresses are virtually impossible to trace</a:t>
            </a:r>
          </a:p>
          <a:p>
            <a:endParaRPr lang="en-US" dirty="0"/>
          </a:p>
          <a:p>
            <a:r>
              <a:rPr lang="en-US" dirty="0"/>
              <a:t>-The physical addresses are specifically selected by the suspect for a reason.  It may be another unknowing victim, an empty building, etc.  These leads usually don’t pan out</a:t>
            </a:r>
          </a:p>
          <a:p>
            <a:endParaRPr lang="en-US" dirty="0"/>
          </a:p>
          <a:p>
            <a:r>
              <a:rPr lang="en-US" dirty="0"/>
              <a:t>-By the time a suspicious bank account is noticed, all of the ill-gotten money has been transferred out of it.  Usually to accounts outside of the United States</a:t>
            </a:r>
          </a:p>
        </p:txBody>
      </p:sp>
      <p:pic>
        <p:nvPicPr>
          <p:cNvPr id="6" name="Picture 5">
            <a:extLst>
              <a:ext uri="{FF2B5EF4-FFF2-40B4-BE49-F238E27FC236}">
                <a16:creationId xmlns:a16="http://schemas.microsoft.com/office/drawing/2014/main" id="{2872EC14-64B1-4650-A3B3-F07B4ADF5A59}"/>
              </a:ext>
            </a:extLst>
          </p:cNvPr>
          <p:cNvPicPr>
            <a:picLocks noChangeAspect="1"/>
          </p:cNvPicPr>
          <p:nvPr/>
        </p:nvPicPr>
        <p:blipFill>
          <a:blip r:embed="rId2"/>
          <a:stretch>
            <a:fillRect/>
          </a:stretch>
        </p:blipFill>
        <p:spPr>
          <a:xfrm>
            <a:off x="10058400" y="265623"/>
            <a:ext cx="1333333" cy="1333333"/>
          </a:xfrm>
          <a:prstGeom prst="rect">
            <a:avLst/>
          </a:prstGeom>
        </p:spPr>
      </p:pic>
    </p:spTree>
    <p:extLst>
      <p:ext uri="{BB962C8B-B14F-4D97-AF65-F5344CB8AC3E}">
        <p14:creationId xmlns:p14="http://schemas.microsoft.com/office/powerpoint/2010/main" val="4104712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14159-66C7-4BF0-82B2-F123D0029206}"/>
              </a:ext>
            </a:extLst>
          </p:cNvPr>
          <p:cNvSpPr>
            <a:spLocks noGrp="1"/>
          </p:cNvSpPr>
          <p:nvPr>
            <p:ph type="title"/>
          </p:nvPr>
        </p:nvSpPr>
        <p:spPr/>
        <p:txBody>
          <a:bodyPr/>
          <a:lstStyle/>
          <a:p>
            <a:r>
              <a:rPr lang="en-US" dirty="0"/>
              <a:t>The grandparent scam (cont.)</a:t>
            </a:r>
          </a:p>
        </p:txBody>
      </p:sp>
      <p:sp>
        <p:nvSpPr>
          <p:cNvPr id="4" name="TextBox 3">
            <a:extLst>
              <a:ext uri="{FF2B5EF4-FFF2-40B4-BE49-F238E27FC236}">
                <a16:creationId xmlns:a16="http://schemas.microsoft.com/office/drawing/2014/main" id="{4BE9843B-E9FF-457E-B5E7-7B8C7AA0CCDC}"/>
              </a:ext>
            </a:extLst>
          </p:cNvPr>
          <p:cNvSpPr txBox="1"/>
          <p:nvPr/>
        </p:nvSpPr>
        <p:spPr>
          <a:xfrm>
            <a:off x="828884" y="1504116"/>
            <a:ext cx="8238744" cy="5078313"/>
          </a:xfrm>
          <a:prstGeom prst="rect">
            <a:avLst/>
          </a:prstGeom>
          <a:noFill/>
        </p:spPr>
        <p:txBody>
          <a:bodyPr wrap="square" rtlCol="0">
            <a:spAutoFit/>
          </a:bodyPr>
          <a:lstStyle/>
          <a:p>
            <a:r>
              <a:rPr lang="en-US" dirty="0"/>
              <a:t>WHAT CAN YOU DO?</a:t>
            </a:r>
          </a:p>
          <a:p>
            <a:endParaRPr lang="en-US" dirty="0"/>
          </a:p>
          <a:p>
            <a:pPr marL="285750" indent="-285750">
              <a:buFontTx/>
              <a:buChar char="-"/>
            </a:pPr>
            <a:r>
              <a:rPr lang="en-US" dirty="0"/>
              <a:t>Don’t answer the phone if you don’t recognize the phone number </a:t>
            </a:r>
            <a:br>
              <a:rPr lang="en-US" dirty="0"/>
            </a:br>
            <a:endParaRPr lang="en-US" dirty="0"/>
          </a:p>
          <a:p>
            <a:pPr marL="285750" indent="-285750">
              <a:buFontTx/>
              <a:buChar char="-"/>
            </a:pPr>
            <a:r>
              <a:rPr lang="en-US" dirty="0"/>
              <a:t>If you do answer and someone claiming to be your grandchild says they are in trouble, hang up and call a trusted friend or family member who can verify this. Call your local Law Enforcement Agency.  They can verify these claims too.</a:t>
            </a:r>
          </a:p>
          <a:p>
            <a:endParaRPr lang="en-US" dirty="0"/>
          </a:p>
          <a:p>
            <a:pPr marL="285750" indent="-285750">
              <a:buFontTx/>
              <a:buChar char="-"/>
            </a:pPr>
            <a:r>
              <a:rPr lang="en-US" dirty="0"/>
              <a:t>A legitimate Law Enforcement Agency is NEVER going to call you demanding bail    payment over the phone and they will never have you wire money, pay in gift cards, or give you a bank account to deposit money into</a:t>
            </a:r>
          </a:p>
          <a:p>
            <a:pPr marL="285750" indent="-285750">
              <a:buFontTx/>
              <a:buChar char="-"/>
            </a:pPr>
            <a:endParaRPr lang="en-US" dirty="0"/>
          </a:p>
          <a:p>
            <a:pPr marL="285750" indent="-285750">
              <a:buFontTx/>
              <a:buChar char="-"/>
            </a:pPr>
            <a:r>
              <a:rPr lang="en-US" dirty="0"/>
              <a:t>No matter what the person on the other side says, you CAN stop communicating with them</a:t>
            </a:r>
          </a:p>
          <a:p>
            <a:endParaRPr lang="en-US" dirty="0"/>
          </a:p>
          <a:p>
            <a:pPr marL="285750" indent="-285750">
              <a:buFontTx/>
              <a:buChar char="-"/>
            </a:pPr>
            <a:endParaRPr lang="en-US" dirty="0"/>
          </a:p>
          <a:p>
            <a:endParaRPr lang="en-US" dirty="0"/>
          </a:p>
          <a:p>
            <a:pPr marL="285750" indent="-285750">
              <a:buFontTx/>
              <a:buChar char="-"/>
            </a:pPr>
            <a:endParaRPr lang="en-US" dirty="0"/>
          </a:p>
        </p:txBody>
      </p:sp>
      <p:pic>
        <p:nvPicPr>
          <p:cNvPr id="6" name="Picture 5">
            <a:extLst>
              <a:ext uri="{FF2B5EF4-FFF2-40B4-BE49-F238E27FC236}">
                <a16:creationId xmlns:a16="http://schemas.microsoft.com/office/drawing/2014/main" id="{C3C2DAA9-A389-419F-A941-AA6FA6879316}"/>
              </a:ext>
            </a:extLst>
          </p:cNvPr>
          <p:cNvPicPr>
            <a:picLocks noChangeAspect="1"/>
          </p:cNvPicPr>
          <p:nvPr/>
        </p:nvPicPr>
        <p:blipFill>
          <a:blip r:embed="rId2"/>
          <a:stretch>
            <a:fillRect/>
          </a:stretch>
        </p:blipFill>
        <p:spPr>
          <a:xfrm>
            <a:off x="10029783" y="170783"/>
            <a:ext cx="1333333" cy="1333333"/>
          </a:xfrm>
          <a:prstGeom prst="rect">
            <a:avLst/>
          </a:prstGeom>
        </p:spPr>
      </p:pic>
    </p:spTree>
    <p:extLst>
      <p:ext uri="{BB962C8B-B14F-4D97-AF65-F5344CB8AC3E}">
        <p14:creationId xmlns:p14="http://schemas.microsoft.com/office/powerpoint/2010/main" val="1658613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A80C4-9CB6-43B6-A886-D4D78AB5F3E9}"/>
              </a:ext>
            </a:extLst>
          </p:cNvPr>
          <p:cNvSpPr>
            <a:spLocks noGrp="1"/>
          </p:cNvSpPr>
          <p:nvPr>
            <p:ph type="title"/>
          </p:nvPr>
        </p:nvSpPr>
        <p:spPr>
          <a:xfrm>
            <a:off x="467671" y="491247"/>
            <a:ext cx="10396882" cy="1151965"/>
          </a:xfrm>
        </p:spPr>
        <p:txBody>
          <a:bodyPr/>
          <a:lstStyle/>
          <a:p>
            <a:r>
              <a:rPr lang="en-US" dirty="0"/>
              <a:t>The grandparent scam (cont.)</a:t>
            </a:r>
          </a:p>
        </p:txBody>
      </p:sp>
      <p:sp>
        <p:nvSpPr>
          <p:cNvPr id="4" name="Rectangle 3">
            <a:extLst>
              <a:ext uri="{FF2B5EF4-FFF2-40B4-BE49-F238E27FC236}">
                <a16:creationId xmlns:a16="http://schemas.microsoft.com/office/drawing/2014/main" id="{9536D73B-6C9F-4B8A-9DE8-F0B4D6AA812B}"/>
              </a:ext>
            </a:extLst>
          </p:cNvPr>
          <p:cNvSpPr/>
          <p:nvPr/>
        </p:nvSpPr>
        <p:spPr>
          <a:xfrm>
            <a:off x="3614023" y="1479220"/>
            <a:ext cx="3545534" cy="400110"/>
          </a:xfrm>
          <a:prstGeom prst="rect">
            <a:avLst/>
          </a:prstGeom>
          <a:noFill/>
        </p:spPr>
        <p:txBody>
          <a:bodyPr wrap="square" lIns="91440" tIns="45720" rIns="91440" bIns="45720">
            <a:spAutoFit/>
          </a:bodyPr>
          <a:lstStyle/>
          <a:p>
            <a:pPr algn="ctr"/>
            <a:r>
              <a:rPr lang="en-US" sz="2000" b="1" dirty="0">
                <a:ln w="9525">
                  <a:solidFill>
                    <a:schemeClr val="bg1"/>
                  </a:solidFill>
                  <a:prstDash val="solid"/>
                </a:ln>
                <a:effectLst>
                  <a:outerShdw blurRad="12700" dist="38100" dir="2700000" algn="tl" rotWithShape="0">
                    <a:schemeClr val="bg1">
                      <a:lumMod val="50000"/>
                    </a:schemeClr>
                  </a:outerShdw>
                </a:effectLst>
              </a:rPr>
              <a:t>What can you do (continued…)</a:t>
            </a:r>
            <a:endParaRPr 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TextBox 4">
            <a:extLst>
              <a:ext uri="{FF2B5EF4-FFF2-40B4-BE49-F238E27FC236}">
                <a16:creationId xmlns:a16="http://schemas.microsoft.com/office/drawing/2014/main" id="{69D6BFBC-70DE-47BD-ADE5-1DFAFA47029E}"/>
              </a:ext>
            </a:extLst>
          </p:cNvPr>
          <p:cNvSpPr txBox="1"/>
          <p:nvPr/>
        </p:nvSpPr>
        <p:spPr>
          <a:xfrm>
            <a:off x="467671" y="2142182"/>
            <a:ext cx="8814816" cy="3416320"/>
          </a:xfrm>
          <a:prstGeom prst="rect">
            <a:avLst/>
          </a:prstGeom>
          <a:noFill/>
        </p:spPr>
        <p:txBody>
          <a:bodyPr wrap="square" rtlCol="0">
            <a:spAutoFit/>
          </a:bodyPr>
          <a:lstStyle/>
          <a:p>
            <a:pPr marL="285750" indent="-285750">
              <a:buFontTx/>
              <a:buChar char="-"/>
            </a:pPr>
            <a:r>
              <a:rPr lang="en-US" dirty="0"/>
              <a:t>There is almost zero chance your grandchild is or ever will be in the situation the suspect caller claims they are in.</a:t>
            </a:r>
          </a:p>
          <a:p>
            <a:pPr marL="285750" indent="-285750">
              <a:buFontTx/>
              <a:buChar char="-"/>
            </a:pPr>
            <a:endParaRPr lang="en-US" dirty="0"/>
          </a:p>
          <a:p>
            <a:pPr marL="285750" indent="-285750">
              <a:buFontTx/>
              <a:buChar char="-"/>
            </a:pPr>
            <a:r>
              <a:rPr lang="en-US" dirty="0"/>
              <a:t>If it doesn’t seem right, it probably isn’t.  Trust your instincts; verify facts</a:t>
            </a:r>
          </a:p>
          <a:p>
            <a:endParaRPr lang="en-US" dirty="0"/>
          </a:p>
          <a:p>
            <a:pPr marL="285750" indent="-285750">
              <a:buFontTx/>
              <a:buChar char="-"/>
            </a:pPr>
            <a:r>
              <a:rPr lang="en-US" dirty="0"/>
              <a:t>These suspects can sound convincing.  Don’t be intimidated/ think logically and not emotionally</a:t>
            </a:r>
          </a:p>
          <a:p>
            <a:pPr marL="285750" indent="-285750">
              <a:buFontTx/>
              <a:buChar char="-"/>
            </a:pPr>
            <a:endParaRPr lang="en-US" dirty="0"/>
          </a:p>
          <a:p>
            <a:pPr marL="285750" indent="-285750">
              <a:buFontTx/>
              <a:buChar char="-"/>
            </a:pPr>
            <a:r>
              <a:rPr lang="en-US" dirty="0"/>
              <a:t>No legitimate agency will ever demand the type of payments the suspects “require”</a:t>
            </a:r>
          </a:p>
          <a:p>
            <a:pPr marL="285750" indent="-285750">
              <a:buFontTx/>
              <a:buChar char="-"/>
            </a:pPr>
            <a:endParaRPr lang="en-US" dirty="0"/>
          </a:p>
          <a:p>
            <a:pPr marL="285750" indent="-285750">
              <a:buFontTx/>
              <a:buChar char="-"/>
            </a:pPr>
            <a:r>
              <a:rPr lang="en-US" dirty="0"/>
              <a:t>Once the money is out of your account, you will NOT see it again</a:t>
            </a:r>
          </a:p>
          <a:p>
            <a:pPr marL="285750" indent="-285750">
              <a:buFontTx/>
              <a:buChar char="-"/>
            </a:pPr>
            <a:endParaRPr lang="en-US" dirty="0"/>
          </a:p>
        </p:txBody>
      </p:sp>
      <p:pic>
        <p:nvPicPr>
          <p:cNvPr id="7" name="Picture 6">
            <a:extLst>
              <a:ext uri="{FF2B5EF4-FFF2-40B4-BE49-F238E27FC236}">
                <a16:creationId xmlns:a16="http://schemas.microsoft.com/office/drawing/2014/main" id="{8664CE8A-2851-41AB-BE79-FA3FAC2CC7E9}"/>
              </a:ext>
            </a:extLst>
          </p:cNvPr>
          <p:cNvPicPr>
            <a:picLocks noChangeAspect="1"/>
          </p:cNvPicPr>
          <p:nvPr/>
        </p:nvPicPr>
        <p:blipFill>
          <a:blip r:embed="rId2"/>
          <a:stretch>
            <a:fillRect/>
          </a:stretch>
        </p:blipFill>
        <p:spPr>
          <a:xfrm>
            <a:off x="10172866" y="145887"/>
            <a:ext cx="1333333" cy="1333333"/>
          </a:xfrm>
          <a:prstGeom prst="rect">
            <a:avLst/>
          </a:prstGeom>
        </p:spPr>
      </p:pic>
    </p:spTree>
    <p:extLst>
      <p:ext uri="{BB962C8B-B14F-4D97-AF65-F5344CB8AC3E}">
        <p14:creationId xmlns:p14="http://schemas.microsoft.com/office/powerpoint/2010/main" val="2023446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A80C4-9CB6-43B6-A886-D4D78AB5F3E9}"/>
              </a:ext>
            </a:extLst>
          </p:cNvPr>
          <p:cNvSpPr>
            <a:spLocks noGrp="1"/>
          </p:cNvSpPr>
          <p:nvPr>
            <p:ph type="title"/>
          </p:nvPr>
        </p:nvSpPr>
        <p:spPr>
          <a:xfrm>
            <a:off x="467671" y="491247"/>
            <a:ext cx="10396882" cy="1151965"/>
          </a:xfrm>
        </p:spPr>
        <p:txBody>
          <a:bodyPr/>
          <a:lstStyle/>
          <a:p>
            <a:r>
              <a:rPr lang="en-US" dirty="0"/>
              <a:t>The grandparent scam</a:t>
            </a:r>
          </a:p>
        </p:txBody>
      </p:sp>
      <p:sp>
        <p:nvSpPr>
          <p:cNvPr id="5" name="TextBox 4">
            <a:extLst>
              <a:ext uri="{FF2B5EF4-FFF2-40B4-BE49-F238E27FC236}">
                <a16:creationId xmlns:a16="http://schemas.microsoft.com/office/drawing/2014/main" id="{69D6BFBC-70DE-47BD-ADE5-1DFAFA47029E}"/>
              </a:ext>
            </a:extLst>
          </p:cNvPr>
          <p:cNvSpPr txBox="1"/>
          <p:nvPr/>
        </p:nvSpPr>
        <p:spPr>
          <a:xfrm>
            <a:off x="467671" y="2142182"/>
            <a:ext cx="8814816" cy="1231106"/>
          </a:xfrm>
          <a:prstGeom prst="rect">
            <a:avLst/>
          </a:prstGeom>
          <a:noFill/>
        </p:spPr>
        <p:txBody>
          <a:bodyPr wrap="square" rtlCol="0">
            <a:spAutoFit/>
          </a:bodyPr>
          <a:lstStyle/>
          <a:p>
            <a:pPr marL="285750" indent="-285750">
              <a:buFontTx/>
              <a:buChar char="-"/>
            </a:pPr>
            <a:r>
              <a:rPr lang="en-US" sz="2800" dirty="0"/>
              <a:t>If you feel you have been a victim of fraud, contact your local police department for guidance or help.</a:t>
            </a:r>
          </a:p>
          <a:p>
            <a:endParaRPr lang="en-US" dirty="0"/>
          </a:p>
        </p:txBody>
      </p:sp>
      <p:pic>
        <p:nvPicPr>
          <p:cNvPr id="7" name="Picture 6">
            <a:extLst>
              <a:ext uri="{FF2B5EF4-FFF2-40B4-BE49-F238E27FC236}">
                <a16:creationId xmlns:a16="http://schemas.microsoft.com/office/drawing/2014/main" id="{8664CE8A-2851-41AB-BE79-FA3FAC2CC7E9}"/>
              </a:ext>
            </a:extLst>
          </p:cNvPr>
          <p:cNvPicPr>
            <a:picLocks noChangeAspect="1"/>
          </p:cNvPicPr>
          <p:nvPr/>
        </p:nvPicPr>
        <p:blipFill>
          <a:blip r:embed="rId2"/>
          <a:stretch>
            <a:fillRect/>
          </a:stretch>
        </p:blipFill>
        <p:spPr>
          <a:xfrm>
            <a:off x="10172866" y="145887"/>
            <a:ext cx="1333333" cy="1333333"/>
          </a:xfrm>
          <a:prstGeom prst="rect">
            <a:avLst/>
          </a:prstGeom>
        </p:spPr>
      </p:pic>
    </p:spTree>
    <p:extLst>
      <p:ext uri="{BB962C8B-B14F-4D97-AF65-F5344CB8AC3E}">
        <p14:creationId xmlns:p14="http://schemas.microsoft.com/office/powerpoint/2010/main" val="32505952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235</TotalTime>
  <Words>620</Words>
  <Application>Microsoft Office PowerPoint</Application>
  <PresentationFormat>Widescreen</PresentationFormat>
  <Paragraphs>56</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Impact</vt:lpstr>
      <vt:lpstr>Main Event</vt:lpstr>
      <vt:lpstr>Don’t be a victim</vt:lpstr>
      <vt:lpstr>PowerPoint Presentation</vt:lpstr>
      <vt:lpstr>PowerPoint Presentation</vt:lpstr>
      <vt:lpstr>The grandparent scam…</vt:lpstr>
      <vt:lpstr>The grandparent scam (cont.)</vt:lpstr>
      <vt:lpstr>The grandparent scam (cont.)</vt:lpstr>
      <vt:lpstr>The grandparent scam (cont.)</vt:lpstr>
      <vt:lpstr>The grandparent scam (cont.)</vt:lpstr>
      <vt:lpstr>The grandparent scam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a victim</dc:title>
  <dc:creator>Keith Rider</dc:creator>
  <cp:lastModifiedBy>Chadwick Meyer</cp:lastModifiedBy>
  <cp:revision>39</cp:revision>
  <dcterms:created xsi:type="dcterms:W3CDTF">2021-02-05T17:11:52Z</dcterms:created>
  <dcterms:modified xsi:type="dcterms:W3CDTF">2021-03-04T18:53:54Z</dcterms:modified>
</cp:coreProperties>
</file>