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3/4/2021</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3/4/2021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3/4/2021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3/4/2021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3/4/2021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3/4/2021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3/4/2021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EFA1-5041-48B9-9693-964C5D70E74C}"/>
              </a:ext>
            </a:extLst>
          </p:cNvPr>
          <p:cNvSpPr>
            <a:spLocks noGrp="1"/>
          </p:cNvSpPr>
          <p:nvPr>
            <p:ph type="ctrTitle"/>
          </p:nvPr>
        </p:nvSpPr>
        <p:spPr/>
        <p:txBody>
          <a:bodyPr/>
          <a:lstStyle/>
          <a:p>
            <a:r>
              <a:rPr lang="en-US" dirty="0"/>
              <a:t>Don’t be a victim</a:t>
            </a:r>
          </a:p>
        </p:txBody>
      </p:sp>
      <p:sp>
        <p:nvSpPr>
          <p:cNvPr id="3" name="Subtitle 2">
            <a:extLst>
              <a:ext uri="{FF2B5EF4-FFF2-40B4-BE49-F238E27FC236}">
                <a16:creationId xmlns:a16="http://schemas.microsoft.com/office/drawing/2014/main" id="{0FCC9E62-E6AA-4EC3-B775-3BEDDE8A12ED}"/>
              </a:ext>
            </a:extLst>
          </p:cNvPr>
          <p:cNvSpPr>
            <a:spLocks noGrp="1"/>
          </p:cNvSpPr>
          <p:nvPr>
            <p:ph type="subTitle" idx="1"/>
          </p:nvPr>
        </p:nvSpPr>
        <p:spPr/>
        <p:txBody>
          <a:bodyPr/>
          <a:lstStyle/>
          <a:p>
            <a:r>
              <a:rPr lang="en-US" dirty="0"/>
              <a:t>Scams, frauds, and swindles: THE LOTTERY SCAM</a:t>
            </a:r>
          </a:p>
        </p:txBody>
      </p:sp>
      <p:pic>
        <p:nvPicPr>
          <p:cNvPr id="5" name="Picture 4">
            <a:extLst>
              <a:ext uri="{FF2B5EF4-FFF2-40B4-BE49-F238E27FC236}">
                <a16:creationId xmlns:a16="http://schemas.microsoft.com/office/drawing/2014/main" id="{54E2FE8A-9790-4F93-90DC-C7F324547306}"/>
              </a:ext>
            </a:extLst>
          </p:cNvPr>
          <p:cNvPicPr>
            <a:picLocks noChangeAspect="1"/>
          </p:cNvPicPr>
          <p:nvPr/>
        </p:nvPicPr>
        <p:blipFill>
          <a:blip r:embed="rId2"/>
          <a:stretch>
            <a:fillRect/>
          </a:stretch>
        </p:blipFill>
        <p:spPr>
          <a:xfrm rot="21354456">
            <a:off x="898804" y="1576360"/>
            <a:ext cx="2130702" cy="2130702"/>
          </a:xfrm>
          <a:prstGeom prst="rect">
            <a:avLst/>
          </a:prstGeom>
        </p:spPr>
      </p:pic>
    </p:spTree>
    <p:extLst>
      <p:ext uri="{BB962C8B-B14F-4D97-AF65-F5344CB8AC3E}">
        <p14:creationId xmlns:p14="http://schemas.microsoft.com/office/powerpoint/2010/main" val="156394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47B19E-F89B-4C6D-B093-FCCB62B516DA}"/>
              </a:ext>
            </a:extLst>
          </p:cNvPr>
          <p:cNvSpPr/>
          <p:nvPr/>
        </p:nvSpPr>
        <p:spPr>
          <a:xfrm>
            <a:off x="876300" y="736600"/>
            <a:ext cx="10439400" cy="3416320"/>
          </a:xfrm>
          <a:prstGeom prst="rect">
            <a:avLst/>
          </a:prstGeom>
        </p:spPr>
        <p:txBody>
          <a:bodyPr wrap="square">
            <a:spAutoFit/>
          </a:bodyPr>
          <a:lstStyle/>
          <a:p>
            <a:pPr algn="ctr"/>
            <a:r>
              <a:rPr lang="en-US" sz="5400" dirty="0">
                <a:ln w="0"/>
                <a:solidFill>
                  <a:schemeClr val="accent1"/>
                </a:solidFill>
                <a:effectLst>
                  <a:outerShdw blurRad="38100" dist="25400" dir="5400000" algn="ctr" rotWithShape="0">
                    <a:srgbClr val="6E747A">
                      <a:alpha val="43000"/>
                    </a:srgbClr>
                  </a:outerShdw>
                </a:effectLst>
              </a:rPr>
              <a:t>In 2020 the Chesterfield Police Department investigated 45 reports concerning scams and frauds totaling over $1.5 MILLION in losses</a:t>
            </a:r>
          </a:p>
        </p:txBody>
      </p:sp>
      <p:pic>
        <p:nvPicPr>
          <p:cNvPr id="4" name="Picture 3">
            <a:extLst>
              <a:ext uri="{FF2B5EF4-FFF2-40B4-BE49-F238E27FC236}">
                <a16:creationId xmlns:a16="http://schemas.microsoft.com/office/drawing/2014/main" id="{C7314071-654D-45F0-8069-A2AE3C4243B8}"/>
              </a:ext>
            </a:extLst>
          </p:cNvPr>
          <p:cNvPicPr>
            <a:picLocks noChangeAspect="1"/>
          </p:cNvPicPr>
          <p:nvPr/>
        </p:nvPicPr>
        <p:blipFill>
          <a:blip r:embed="rId2"/>
          <a:stretch>
            <a:fillRect/>
          </a:stretch>
        </p:blipFill>
        <p:spPr>
          <a:xfrm>
            <a:off x="5429333" y="4553033"/>
            <a:ext cx="1333333" cy="1333333"/>
          </a:xfrm>
          <a:prstGeom prst="rect">
            <a:avLst/>
          </a:prstGeom>
        </p:spPr>
      </p:pic>
    </p:spTree>
    <p:extLst>
      <p:ext uri="{BB962C8B-B14F-4D97-AF65-F5344CB8AC3E}">
        <p14:creationId xmlns:p14="http://schemas.microsoft.com/office/powerpoint/2010/main" val="1122035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1AF0E0-3130-4B0B-9087-8EE403A73862}"/>
              </a:ext>
            </a:extLst>
          </p:cNvPr>
          <p:cNvSpPr/>
          <p:nvPr/>
        </p:nvSpPr>
        <p:spPr>
          <a:xfrm>
            <a:off x="736600" y="735549"/>
            <a:ext cx="10718800" cy="424731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prstClr val="black"/>
                </a:solidFill>
                <a:effectLst>
                  <a:outerShdw blurRad="38100" dist="19050" dir="2700000" algn="tl" rotWithShape="0">
                    <a:prstClr val="black">
                      <a:alpha val="40000"/>
                    </a:prstClr>
                  </a:outerShdw>
                </a:effectLst>
                <a:uLnTx/>
                <a:uFillTx/>
              </a:rPr>
              <a:t>The following slides discuss one of the many scams Chesterfield residents have fallen victim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rgbClr val="B80E0F">
                    <a:lumMod val="60000"/>
                    <a:lumOff val="40000"/>
                  </a:srgbClr>
                </a:solidFill>
                <a:effectLst>
                  <a:outerShdw blurRad="38100" dist="19050" dir="2700000" algn="tl" rotWithShape="0">
                    <a:prstClr val="black">
                      <a:alpha val="40000"/>
                    </a:prstClr>
                  </a:outerShdw>
                </a:effectLst>
                <a:uLnTx/>
                <a:uFillTx/>
              </a:rPr>
              <a:t>This episode: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rgbClr val="B80E0F">
                    <a:lumMod val="60000"/>
                    <a:lumOff val="40000"/>
                  </a:srgbClr>
                </a:solidFill>
                <a:effectLst>
                  <a:outerShdw blurRad="38100" dist="19050" dir="2700000" algn="tl" rotWithShape="0">
                    <a:prstClr val="black">
                      <a:alpha val="40000"/>
                    </a:prstClr>
                  </a:outerShdw>
                </a:effectLst>
                <a:uLnTx/>
                <a:uFillTx/>
              </a:rPr>
              <a:t>THE LOTTERY SCAM</a:t>
            </a:r>
          </a:p>
        </p:txBody>
      </p:sp>
      <p:pic>
        <p:nvPicPr>
          <p:cNvPr id="4" name="Picture 3">
            <a:extLst>
              <a:ext uri="{FF2B5EF4-FFF2-40B4-BE49-F238E27FC236}">
                <a16:creationId xmlns:a16="http://schemas.microsoft.com/office/drawing/2014/main" id="{828C5074-C504-4A9A-A11A-9BDCB24EE4F4}"/>
              </a:ext>
            </a:extLst>
          </p:cNvPr>
          <p:cNvPicPr>
            <a:picLocks noChangeAspect="1"/>
          </p:cNvPicPr>
          <p:nvPr/>
        </p:nvPicPr>
        <p:blipFill>
          <a:blip r:embed="rId2"/>
          <a:stretch>
            <a:fillRect/>
          </a:stretch>
        </p:blipFill>
        <p:spPr>
          <a:xfrm>
            <a:off x="5429333" y="4982866"/>
            <a:ext cx="1333333" cy="1333333"/>
          </a:xfrm>
          <a:prstGeom prst="rect">
            <a:avLst/>
          </a:prstGeom>
        </p:spPr>
      </p:pic>
    </p:spTree>
    <p:extLst>
      <p:ext uri="{BB962C8B-B14F-4D97-AF65-F5344CB8AC3E}">
        <p14:creationId xmlns:p14="http://schemas.microsoft.com/office/powerpoint/2010/main" val="331899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F50FC-F568-4C01-8999-E9F47BEE1896}"/>
              </a:ext>
            </a:extLst>
          </p:cNvPr>
          <p:cNvSpPr>
            <a:spLocks noGrp="1"/>
          </p:cNvSpPr>
          <p:nvPr>
            <p:ph type="title"/>
          </p:nvPr>
        </p:nvSpPr>
        <p:spPr/>
        <p:txBody>
          <a:bodyPr/>
          <a:lstStyle/>
          <a:p>
            <a:r>
              <a:rPr lang="en-US" dirty="0"/>
              <a:t>THE LOTTERY SCAM</a:t>
            </a:r>
          </a:p>
        </p:txBody>
      </p:sp>
      <p:sp>
        <p:nvSpPr>
          <p:cNvPr id="3" name="Content Placeholder 2">
            <a:extLst>
              <a:ext uri="{FF2B5EF4-FFF2-40B4-BE49-F238E27FC236}">
                <a16:creationId xmlns:a16="http://schemas.microsoft.com/office/drawing/2014/main" id="{C20299FF-FB61-491B-9AA0-928D19F206B7}"/>
              </a:ext>
            </a:extLst>
          </p:cNvPr>
          <p:cNvSpPr>
            <a:spLocks noGrp="1"/>
          </p:cNvSpPr>
          <p:nvPr>
            <p:ph sz="quarter" idx="13"/>
          </p:nvPr>
        </p:nvSpPr>
        <p:spPr>
          <a:xfrm>
            <a:off x="685801" y="1837765"/>
            <a:ext cx="10394707" cy="3311189"/>
          </a:xfrm>
        </p:spPr>
        <p:txBody>
          <a:bodyPr/>
          <a:lstStyle/>
          <a:p>
            <a:r>
              <a:rPr lang="en-US" dirty="0"/>
              <a:t>IN THIS SCAM, THE VICTIM IS CONTACTED BY PHONE, but can be via email or regular mail,  AND TOLD HE has WON A LARGE AMOUNT OF MONEY IN THE LOTTERY</a:t>
            </a:r>
          </a:p>
          <a:p>
            <a:r>
              <a:rPr lang="en-US" dirty="0"/>
              <a:t>The victim is told to “keep it secret” due to some sort of mix-up in some of the names or numbers</a:t>
            </a:r>
          </a:p>
          <a:p>
            <a:r>
              <a:rPr lang="en-US" dirty="0"/>
              <a:t>The victim is then told to contact a “claims agent” to get his prize</a:t>
            </a:r>
          </a:p>
        </p:txBody>
      </p:sp>
      <p:pic>
        <p:nvPicPr>
          <p:cNvPr id="5" name="Picture 4">
            <a:extLst>
              <a:ext uri="{FF2B5EF4-FFF2-40B4-BE49-F238E27FC236}">
                <a16:creationId xmlns:a16="http://schemas.microsoft.com/office/drawing/2014/main" id="{BE517C0A-3F5B-4615-BF67-EF1CA13DE0EF}"/>
              </a:ext>
            </a:extLst>
          </p:cNvPr>
          <p:cNvPicPr>
            <a:picLocks noChangeAspect="1"/>
          </p:cNvPicPr>
          <p:nvPr/>
        </p:nvPicPr>
        <p:blipFill>
          <a:blip r:embed="rId2"/>
          <a:stretch>
            <a:fillRect/>
          </a:stretch>
        </p:blipFill>
        <p:spPr>
          <a:xfrm>
            <a:off x="9747175" y="504432"/>
            <a:ext cx="1333333" cy="1333333"/>
          </a:xfrm>
          <a:prstGeom prst="rect">
            <a:avLst/>
          </a:prstGeom>
        </p:spPr>
      </p:pic>
    </p:spTree>
    <p:extLst>
      <p:ext uri="{BB962C8B-B14F-4D97-AF65-F5344CB8AC3E}">
        <p14:creationId xmlns:p14="http://schemas.microsoft.com/office/powerpoint/2010/main" val="192367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2800-8FF8-46F4-A557-8C1DFFED7720}"/>
              </a:ext>
            </a:extLst>
          </p:cNvPr>
          <p:cNvSpPr>
            <a:spLocks noGrp="1"/>
          </p:cNvSpPr>
          <p:nvPr>
            <p:ph type="title"/>
          </p:nvPr>
        </p:nvSpPr>
        <p:spPr/>
        <p:txBody>
          <a:bodyPr/>
          <a:lstStyle/>
          <a:p>
            <a:r>
              <a:rPr lang="en-US" dirty="0"/>
              <a:t>The lottery scam</a:t>
            </a:r>
          </a:p>
        </p:txBody>
      </p:sp>
      <p:sp>
        <p:nvSpPr>
          <p:cNvPr id="3" name="Content Placeholder 2">
            <a:extLst>
              <a:ext uri="{FF2B5EF4-FFF2-40B4-BE49-F238E27FC236}">
                <a16:creationId xmlns:a16="http://schemas.microsoft.com/office/drawing/2014/main" id="{B3D173F5-34DB-4FEB-9D48-1717F9A3CB69}"/>
              </a:ext>
            </a:extLst>
          </p:cNvPr>
          <p:cNvSpPr>
            <a:spLocks noGrp="1"/>
          </p:cNvSpPr>
          <p:nvPr>
            <p:ph sz="quarter" idx="13"/>
          </p:nvPr>
        </p:nvSpPr>
        <p:spPr>
          <a:xfrm>
            <a:off x="687976" y="1570205"/>
            <a:ext cx="10394707" cy="3311189"/>
          </a:xfrm>
        </p:spPr>
        <p:txBody>
          <a:bodyPr/>
          <a:lstStyle/>
          <a:p>
            <a:r>
              <a:rPr lang="en-US" dirty="0"/>
              <a:t>After contacting the “Claims agent”, the victim will be told to pay “processing fees” or “transfer charges” so the winnings can be distributed</a:t>
            </a:r>
          </a:p>
          <a:p>
            <a:r>
              <a:rPr lang="en-US" dirty="0"/>
              <a:t>The victim may also be told he needs to prepay the taxes for the winnings prior to receiving the check.  </a:t>
            </a:r>
          </a:p>
          <a:p>
            <a:r>
              <a:rPr lang="en-US" dirty="0"/>
              <a:t>The “Claims Agent” can sound very convincing and continue to insist the victim not tell anyone about winning the lottery</a:t>
            </a:r>
          </a:p>
        </p:txBody>
      </p:sp>
      <p:pic>
        <p:nvPicPr>
          <p:cNvPr id="5" name="Picture 4">
            <a:extLst>
              <a:ext uri="{FF2B5EF4-FFF2-40B4-BE49-F238E27FC236}">
                <a16:creationId xmlns:a16="http://schemas.microsoft.com/office/drawing/2014/main" id="{C5C8C8F7-EDC3-44E0-8EAB-FC8C16B39653}"/>
              </a:ext>
            </a:extLst>
          </p:cNvPr>
          <p:cNvPicPr>
            <a:picLocks noChangeAspect="1"/>
          </p:cNvPicPr>
          <p:nvPr/>
        </p:nvPicPr>
        <p:blipFill>
          <a:blip r:embed="rId2"/>
          <a:stretch>
            <a:fillRect/>
          </a:stretch>
        </p:blipFill>
        <p:spPr>
          <a:xfrm>
            <a:off x="9749350" y="236872"/>
            <a:ext cx="1333333" cy="1333333"/>
          </a:xfrm>
          <a:prstGeom prst="rect">
            <a:avLst/>
          </a:prstGeom>
        </p:spPr>
      </p:pic>
    </p:spTree>
    <p:extLst>
      <p:ext uri="{BB962C8B-B14F-4D97-AF65-F5344CB8AC3E}">
        <p14:creationId xmlns:p14="http://schemas.microsoft.com/office/powerpoint/2010/main" val="382500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2A17-2E1E-44F5-9023-62146E02B07E}"/>
              </a:ext>
            </a:extLst>
          </p:cNvPr>
          <p:cNvSpPr>
            <a:spLocks noGrp="1"/>
          </p:cNvSpPr>
          <p:nvPr>
            <p:ph type="title"/>
          </p:nvPr>
        </p:nvSpPr>
        <p:spPr/>
        <p:txBody>
          <a:bodyPr/>
          <a:lstStyle/>
          <a:p>
            <a:r>
              <a:rPr lang="en-US" dirty="0"/>
              <a:t>The lottery scam</a:t>
            </a:r>
          </a:p>
        </p:txBody>
      </p:sp>
      <p:sp>
        <p:nvSpPr>
          <p:cNvPr id="3" name="Content Placeholder 2">
            <a:extLst>
              <a:ext uri="{FF2B5EF4-FFF2-40B4-BE49-F238E27FC236}">
                <a16:creationId xmlns:a16="http://schemas.microsoft.com/office/drawing/2014/main" id="{D79CDE49-A33F-4FB2-A4E2-06968B7B08F2}"/>
              </a:ext>
            </a:extLst>
          </p:cNvPr>
          <p:cNvSpPr>
            <a:spLocks noGrp="1"/>
          </p:cNvSpPr>
          <p:nvPr>
            <p:ph sz="quarter" idx="13"/>
          </p:nvPr>
        </p:nvSpPr>
        <p:spPr>
          <a:xfrm>
            <a:off x="685800" y="1395283"/>
            <a:ext cx="10394707" cy="3624953"/>
          </a:xfrm>
        </p:spPr>
        <p:txBody>
          <a:bodyPr/>
          <a:lstStyle/>
          <a:p>
            <a:r>
              <a:rPr lang="en-US" dirty="0"/>
              <a:t>The victim is then instructed to mail a cashiers check to an address provided to them or wire the money to a specific account</a:t>
            </a:r>
          </a:p>
          <a:p>
            <a:r>
              <a:rPr lang="en-US" dirty="0"/>
              <a:t>The addresses where the money is sent is usually another unknowing victim being scammed separately.  This new victim has already been instructed to forward the money to somewhere else or deposit it into their own account temporarily, thus creating another layer of protection for the scammer</a:t>
            </a:r>
          </a:p>
        </p:txBody>
      </p:sp>
      <p:pic>
        <p:nvPicPr>
          <p:cNvPr id="5" name="Picture 4">
            <a:extLst>
              <a:ext uri="{FF2B5EF4-FFF2-40B4-BE49-F238E27FC236}">
                <a16:creationId xmlns:a16="http://schemas.microsoft.com/office/drawing/2014/main" id="{86FF0588-8199-4176-A316-2C863DBD92F9}"/>
              </a:ext>
            </a:extLst>
          </p:cNvPr>
          <p:cNvPicPr>
            <a:picLocks noChangeAspect="1"/>
          </p:cNvPicPr>
          <p:nvPr/>
        </p:nvPicPr>
        <p:blipFill>
          <a:blip r:embed="rId2"/>
          <a:stretch>
            <a:fillRect/>
          </a:stretch>
        </p:blipFill>
        <p:spPr>
          <a:xfrm>
            <a:off x="9747174" y="336633"/>
            <a:ext cx="1333333" cy="1333333"/>
          </a:xfrm>
          <a:prstGeom prst="rect">
            <a:avLst/>
          </a:prstGeom>
        </p:spPr>
      </p:pic>
    </p:spTree>
    <p:extLst>
      <p:ext uri="{BB962C8B-B14F-4D97-AF65-F5344CB8AC3E}">
        <p14:creationId xmlns:p14="http://schemas.microsoft.com/office/powerpoint/2010/main" val="3919454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AC3D-0FCC-40F3-B692-346407905E2D}"/>
              </a:ext>
            </a:extLst>
          </p:cNvPr>
          <p:cNvSpPr>
            <a:spLocks noGrp="1"/>
          </p:cNvSpPr>
          <p:nvPr>
            <p:ph type="title"/>
          </p:nvPr>
        </p:nvSpPr>
        <p:spPr/>
        <p:txBody>
          <a:bodyPr/>
          <a:lstStyle/>
          <a:p>
            <a:r>
              <a:rPr lang="en-US" dirty="0"/>
              <a:t>The lottery scam</a:t>
            </a:r>
          </a:p>
        </p:txBody>
      </p:sp>
      <p:sp>
        <p:nvSpPr>
          <p:cNvPr id="3" name="Content Placeholder 2">
            <a:extLst>
              <a:ext uri="{FF2B5EF4-FFF2-40B4-BE49-F238E27FC236}">
                <a16:creationId xmlns:a16="http://schemas.microsoft.com/office/drawing/2014/main" id="{1E3CF820-8D32-4937-AE76-1965F88AA304}"/>
              </a:ext>
            </a:extLst>
          </p:cNvPr>
          <p:cNvSpPr>
            <a:spLocks noGrp="1"/>
          </p:cNvSpPr>
          <p:nvPr>
            <p:ph sz="quarter" idx="13"/>
          </p:nvPr>
        </p:nvSpPr>
        <p:spPr>
          <a:xfrm>
            <a:off x="685801" y="1556647"/>
            <a:ext cx="10394707" cy="2786753"/>
          </a:xfrm>
        </p:spPr>
        <p:txBody>
          <a:bodyPr/>
          <a:lstStyle/>
          <a:p>
            <a:r>
              <a:rPr lang="en-US" dirty="0"/>
              <a:t>The suspects will continue to stay in contact with the victim, telling them a new fee has popped up in which they need to pay prior to receiving their winnings</a:t>
            </a:r>
          </a:p>
          <a:p>
            <a:r>
              <a:rPr lang="en-US" dirty="0"/>
              <a:t>They will continue to stay in contact until the victim finally breaks it off, or he runs out of money</a:t>
            </a:r>
          </a:p>
        </p:txBody>
      </p:sp>
      <p:pic>
        <p:nvPicPr>
          <p:cNvPr id="5" name="Picture 4">
            <a:extLst>
              <a:ext uri="{FF2B5EF4-FFF2-40B4-BE49-F238E27FC236}">
                <a16:creationId xmlns:a16="http://schemas.microsoft.com/office/drawing/2014/main" id="{3466E5A0-8DAB-4967-B27A-F664C7BE83AE}"/>
              </a:ext>
            </a:extLst>
          </p:cNvPr>
          <p:cNvPicPr>
            <a:picLocks noChangeAspect="1"/>
          </p:cNvPicPr>
          <p:nvPr/>
        </p:nvPicPr>
        <p:blipFill>
          <a:blip r:embed="rId2"/>
          <a:stretch>
            <a:fillRect/>
          </a:stretch>
        </p:blipFill>
        <p:spPr>
          <a:xfrm>
            <a:off x="9749350" y="375714"/>
            <a:ext cx="1333333" cy="1333333"/>
          </a:xfrm>
          <a:prstGeom prst="rect">
            <a:avLst/>
          </a:prstGeom>
        </p:spPr>
      </p:pic>
    </p:spTree>
    <p:extLst>
      <p:ext uri="{BB962C8B-B14F-4D97-AF65-F5344CB8AC3E}">
        <p14:creationId xmlns:p14="http://schemas.microsoft.com/office/powerpoint/2010/main" val="287358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7813E-027E-4E8E-8FF3-223B5E9FD14C}"/>
              </a:ext>
            </a:extLst>
          </p:cNvPr>
          <p:cNvSpPr>
            <a:spLocks noGrp="1"/>
          </p:cNvSpPr>
          <p:nvPr>
            <p:ph type="title"/>
          </p:nvPr>
        </p:nvSpPr>
        <p:spPr/>
        <p:txBody>
          <a:bodyPr/>
          <a:lstStyle/>
          <a:p>
            <a:r>
              <a:rPr lang="en-US" dirty="0"/>
              <a:t>The lottery scam</a:t>
            </a:r>
          </a:p>
        </p:txBody>
      </p:sp>
      <p:sp>
        <p:nvSpPr>
          <p:cNvPr id="3" name="Content Placeholder 2">
            <a:extLst>
              <a:ext uri="{FF2B5EF4-FFF2-40B4-BE49-F238E27FC236}">
                <a16:creationId xmlns:a16="http://schemas.microsoft.com/office/drawing/2014/main" id="{64F9D437-A865-422A-8C45-CA6AE8C5FA60}"/>
              </a:ext>
            </a:extLst>
          </p:cNvPr>
          <p:cNvSpPr>
            <a:spLocks noGrp="1"/>
          </p:cNvSpPr>
          <p:nvPr>
            <p:ph sz="quarter" idx="13"/>
          </p:nvPr>
        </p:nvSpPr>
        <p:spPr>
          <a:xfrm>
            <a:off x="685801" y="1837765"/>
            <a:ext cx="10394707" cy="3311189"/>
          </a:xfrm>
        </p:spPr>
        <p:txBody>
          <a:bodyPr>
            <a:normAutofit lnSpcReduction="10000"/>
          </a:bodyPr>
          <a:lstStyle/>
          <a:p>
            <a:pPr marL="0" indent="0">
              <a:buNone/>
            </a:pPr>
            <a:r>
              <a:rPr lang="en-US" dirty="0"/>
              <a:t>What can you do</a:t>
            </a:r>
          </a:p>
          <a:p>
            <a:pPr marL="457200" indent="-457200">
              <a:buAutoNum type="arabicParenR"/>
            </a:pPr>
            <a:r>
              <a:rPr lang="en-US" dirty="0"/>
              <a:t>Don’t answer any unsolicited phone call from a number you don’t recognize</a:t>
            </a:r>
          </a:p>
          <a:p>
            <a:pPr marL="457200" indent="-457200">
              <a:buAutoNum type="arabicParenR"/>
            </a:pPr>
            <a:r>
              <a:rPr lang="en-US" dirty="0"/>
              <a:t>If you are contacted via email, just delete it.  be aware most scam emails come from free email accounts like outlook, yahoo, Gmail, etc.</a:t>
            </a:r>
          </a:p>
          <a:p>
            <a:pPr marL="457200" indent="-457200">
              <a:buAutoNum type="arabicParenR"/>
            </a:pPr>
            <a:r>
              <a:rPr lang="en-US" dirty="0"/>
              <a:t>If you haven’t entered a lottery, you can’t win anything.  There is no such thing as “email draws” or any other lottery where no tickets were sold</a:t>
            </a:r>
          </a:p>
          <a:p>
            <a:pPr marL="457200" indent="-457200">
              <a:buAutoNum type="arabicParenR"/>
            </a:pPr>
            <a:r>
              <a:rPr lang="en-US" dirty="0"/>
              <a:t>As with a vast majority of scam email messages, there are usually spelling errors or grammatical issues</a:t>
            </a:r>
          </a:p>
          <a:p>
            <a:pPr marL="457200" indent="-457200">
              <a:buAutoNum type="arabicParenR"/>
            </a:pPr>
            <a:endParaRPr lang="en-US" dirty="0"/>
          </a:p>
        </p:txBody>
      </p:sp>
      <p:pic>
        <p:nvPicPr>
          <p:cNvPr id="5" name="Picture 4">
            <a:extLst>
              <a:ext uri="{FF2B5EF4-FFF2-40B4-BE49-F238E27FC236}">
                <a16:creationId xmlns:a16="http://schemas.microsoft.com/office/drawing/2014/main" id="{089D8467-9F48-4ECD-8DA3-426801B62196}"/>
              </a:ext>
            </a:extLst>
          </p:cNvPr>
          <p:cNvPicPr>
            <a:picLocks noChangeAspect="1"/>
          </p:cNvPicPr>
          <p:nvPr/>
        </p:nvPicPr>
        <p:blipFill>
          <a:blip r:embed="rId2"/>
          <a:stretch>
            <a:fillRect/>
          </a:stretch>
        </p:blipFill>
        <p:spPr>
          <a:xfrm>
            <a:off x="9747175" y="209633"/>
            <a:ext cx="1333333" cy="1333333"/>
          </a:xfrm>
          <a:prstGeom prst="rect">
            <a:avLst/>
          </a:prstGeom>
        </p:spPr>
      </p:pic>
    </p:spTree>
    <p:extLst>
      <p:ext uri="{BB962C8B-B14F-4D97-AF65-F5344CB8AC3E}">
        <p14:creationId xmlns:p14="http://schemas.microsoft.com/office/powerpoint/2010/main" val="397410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F94D-EFA7-4AA7-A261-3E3231562FB8}"/>
              </a:ext>
            </a:extLst>
          </p:cNvPr>
          <p:cNvSpPr>
            <a:spLocks noGrp="1"/>
          </p:cNvSpPr>
          <p:nvPr>
            <p:ph type="title"/>
          </p:nvPr>
        </p:nvSpPr>
        <p:spPr/>
        <p:txBody>
          <a:bodyPr/>
          <a:lstStyle/>
          <a:p>
            <a:r>
              <a:rPr lang="en-US" dirty="0"/>
              <a:t>The lottery scam</a:t>
            </a:r>
          </a:p>
        </p:txBody>
      </p:sp>
      <p:sp>
        <p:nvSpPr>
          <p:cNvPr id="3" name="Content Placeholder 2">
            <a:extLst>
              <a:ext uri="{FF2B5EF4-FFF2-40B4-BE49-F238E27FC236}">
                <a16:creationId xmlns:a16="http://schemas.microsoft.com/office/drawing/2014/main" id="{59046A62-57E1-47D7-B840-9A6E56EB126B}"/>
              </a:ext>
            </a:extLst>
          </p:cNvPr>
          <p:cNvSpPr>
            <a:spLocks noGrp="1"/>
          </p:cNvSpPr>
          <p:nvPr>
            <p:ph sz="quarter" idx="13"/>
          </p:nvPr>
        </p:nvSpPr>
        <p:spPr>
          <a:xfrm>
            <a:off x="330201" y="1837765"/>
            <a:ext cx="10750308" cy="3547035"/>
          </a:xfrm>
        </p:spPr>
        <p:txBody>
          <a:bodyPr>
            <a:normAutofit fontScale="62500" lnSpcReduction="20000"/>
          </a:bodyPr>
          <a:lstStyle/>
          <a:p>
            <a:pPr marL="0" indent="0">
              <a:buNone/>
            </a:pPr>
            <a:r>
              <a:rPr lang="en-US" sz="3200" dirty="0"/>
              <a:t>What can you do (continued…)</a:t>
            </a:r>
          </a:p>
          <a:p>
            <a:pPr marL="457200" indent="-457200">
              <a:buAutoNum type="arabicParenR" startAt="5"/>
            </a:pPr>
            <a:r>
              <a:rPr lang="en-US" sz="3200" dirty="0"/>
              <a:t>Any genuine lotteries will simply subtract any fees and tax from the prize.  You will never be required to make any pre payments</a:t>
            </a:r>
          </a:p>
          <a:p>
            <a:pPr marL="457200" indent="-457200">
              <a:buFont typeface="Arial" panose="020B0604020202020204" pitchFamily="34" charset="0"/>
              <a:buAutoNum type="arabicParenR" startAt="5"/>
            </a:pPr>
            <a:r>
              <a:rPr lang="en-US" sz="3200"/>
              <a:t>Call </a:t>
            </a:r>
            <a:r>
              <a:rPr lang="en-US" sz="3200" dirty="0"/>
              <a:t>your local police, research the lottery company to see if they are legitimate</a:t>
            </a:r>
          </a:p>
          <a:p>
            <a:pPr marL="457200" indent="-457200">
              <a:buFont typeface="Arial" panose="020B0604020202020204" pitchFamily="34" charset="0"/>
              <a:buAutoNum type="arabicParenR" startAt="5"/>
            </a:pPr>
            <a:r>
              <a:rPr lang="en-US" sz="3200" dirty="0"/>
              <a:t>As in most scams – if it seems to good to be true, it probably is</a:t>
            </a:r>
          </a:p>
          <a:p>
            <a:pPr marL="457200" indent="-457200">
              <a:buFont typeface="Arial" panose="020B0604020202020204" pitchFamily="34" charset="0"/>
              <a:buAutoNum type="arabicParenR" startAt="5"/>
            </a:pPr>
            <a:r>
              <a:rPr lang="en-US" sz="3200" dirty="0"/>
              <a:t>No matter how convincing the scammer may sound, you can always cease communication</a:t>
            </a:r>
          </a:p>
          <a:p>
            <a:pPr marL="0" indent="0">
              <a:buNone/>
            </a:pPr>
            <a:endParaRPr lang="en-US" dirty="0"/>
          </a:p>
          <a:p>
            <a:pPr marL="0" indent="0">
              <a:buNone/>
            </a:pPr>
            <a:endParaRPr lang="en-US" dirty="0"/>
          </a:p>
          <a:p>
            <a:pPr marL="0" indent="0">
              <a:buNone/>
            </a:pPr>
            <a:r>
              <a:rPr lang="en-US" dirty="0"/>
              <a:t> </a:t>
            </a:r>
          </a:p>
        </p:txBody>
      </p:sp>
      <p:pic>
        <p:nvPicPr>
          <p:cNvPr id="5" name="Picture 4">
            <a:extLst>
              <a:ext uri="{FF2B5EF4-FFF2-40B4-BE49-F238E27FC236}">
                <a16:creationId xmlns:a16="http://schemas.microsoft.com/office/drawing/2014/main" id="{E05C57D4-ABA2-493E-83E1-635D7068A728}"/>
              </a:ext>
            </a:extLst>
          </p:cNvPr>
          <p:cNvPicPr>
            <a:picLocks noChangeAspect="1"/>
          </p:cNvPicPr>
          <p:nvPr/>
        </p:nvPicPr>
        <p:blipFill>
          <a:blip r:embed="rId2"/>
          <a:stretch>
            <a:fillRect/>
          </a:stretch>
        </p:blipFill>
        <p:spPr>
          <a:xfrm>
            <a:off x="9747176" y="504432"/>
            <a:ext cx="1333333" cy="1333333"/>
          </a:xfrm>
          <a:prstGeom prst="rect">
            <a:avLst/>
          </a:prstGeom>
        </p:spPr>
      </p:pic>
    </p:spTree>
    <p:extLst>
      <p:ext uri="{BB962C8B-B14F-4D97-AF65-F5344CB8AC3E}">
        <p14:creationId xmlns:p14="http://schemas.microsoft.com/office/powerpoint/2010/main" val="9453964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TM04033927[[fn=Main Event]]</Template>
  <TotalTime>151</TotalTime>
  <Words>514</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Impact</vt:lpstr>
      <vt:lpstr>Main Event</vt:lpstr>
      <vt:lpstr>Don’t be a victim</vt:lpstr>
      <vt:lpstr>PowerPoint Presentation</vt:lpstr>
      <vt:lpstr>PowerPoint Presentation</vt:lpstr>
      <vt:lpstr>THE LOTTERY SCAM</vt:lpstr>
      <vt:lpstr>The lottery scam</vt:lpstr>
      <vt:lpstr>The lottery scam</vt:lpstr>
      <vt:lpstr>The lottery scam</vt:lpstr>
      <vt:lpstr>The lottery scam</vt:lpstr>
      <vt:lpstr>The lottery scam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 victim</dc:title>
  <dc:creator>Keith Rider</dc:creator>
  <cp:lastModifiedBy>Chadwick Meyer</cp:lastModifiedBy>
  <cp:revision>16</cp:revision>
  <dcterms:created xsi:type="dcterms:W3CDTF">2021-02-10T16:45:39Z</dcterms:created>
  <dcterms:modified xsi:type="dcterms:W3CDTF">2021-03-04T19:24:54Z</dcterms:modified>
</cp:coreProperties>
</file>